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68" r:id="rId2"/>
    <p:sldId id="269" r:id="rId3"/>
    <p:sldId id="256" r:id="rId4"/>
    <p:sldId id="285" r:id="rId5"/>
    <p:sldId id="286" r:id="rId6"/>
    <p:sldId id="270" r:id="rId7"/>
    <p:sldId id="271" r:id="rId8"/>
    <p:sldId id="272" r:id="rId9"/>
    <p:sldId id="294" r:id="rId10"/>
    <p:sldId id="293" r:id="rId11"/>
    <p:sldId id="295" r:id="rId12"/>
    <p:sldId id="292" r:id="rId13"/>
    <p:sldId id="273" r:id="rId14"/>
    <p:sldId id="274" r:id="rId15"/>
    <p:sldId id="275" r:id="rId16"/>
    <p:sldId id="289" r:id="rId17"/>
    <p:sldId id="287" r:id="rId18"/>
    <p:sldId id="258" r:id="rId19"/>
    <p:sldId id="297" r:id="rId20"/>
    <p:sldId id="276" r:id="rId21"/>
    <p:sldId id="282" r:id="rId22"/>
    <p:sldId id="284" r:id="rId23"/>
    <p:sldId id="280" r:id="rId24"/>
    <p:sldId id="290" r:id="rId25"/>
    <p:sldId id="291" r:id="rId26"/>
    <p:sldId id="257" r:id="rId27"/>
    <p:sldId id="259" r:id="rId28"/>
    <p:sldId id="262" r:id="rId29"/>
    <p:sldId id="260" r:id="rId30"/>
    <p:sldId id="278" r:id="rId31"/>
    <p:sldId id="281" r:id="rId32"/>
    <p:sldId id="264" r:id="rId33"/>
    <p:sldId id="261" r:id="rId34"/>
    <p:sldId id="263" r:id="rId35"/>
    <p:sldId id="266" r:id="rId36"/>
    <p:sldId id="265" r:id="rId37"/>
    <p:sldId id="277" r:id="rId38"/>
    <p:sldId id="267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udent" initials="S" lastIdx="1" clrIdx="0">
    <p:extLst>
      <p:ext uri="{19B8F6BF-5375-455C-9EA6-DF929625EA0E}">
        <p15:presenceInfo xmlns:p15="http://schemas.microsoft.com/office/powerpoint/2012/main" userId="Studen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BBD5"/>
    <a:srgbClr val="FFD243"/>
    <a:srgbClr val="FFC715"/>
    <a:srgbClr val="71C1F3"/>
    <a:srgbClr val="FF999A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5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5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C7A596-CAB0-401E-8F76-379BE9E7DFC0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0AADF4-FFC9-4765-87F6-5374F217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046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98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605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79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4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48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510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63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6723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50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103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753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4F057-CF84-4B8A-8E99-70C86B98A53F}" type="datetimeFigureOut">
              <a:rPr lang="en-US" smtClean="0"/>
              <a:t>9/19/23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4F75B-5BD2-491C-B2FF-FE5789EA50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738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5" b="43803"/>
          <a:stretch/>
        </p:blipFill>
        <p:spPr>
          <a:xfrm>
            <a:off x="193144" y="733460"/>
            <a:ext cx="11818552" cy="381564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192572" y="4905708"/>
            <a:ext cx="2180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Plantagenet Cherokee" panose="02020602070100000000" pitchFamily="18" charset="0"/>
              </a:rPr>
              <a:t>C13H18O2</a:t>
            </a:r>
            <a:endParaRPr lang="en-US" sz="3200" dirty="0">
              <a:latin typeface="Plantagenet Cherokee" panose="02020602070100000000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86535" y="4905708"/>
            <a:ext cx="21804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Plantagenet Cherokee" panose="02020602070100000000" pitchFamily="18" charset="0"/>
              </a:rPr>
              <a:t>C13H18O2</a:t>
            </a:r>
            <a:endParaRPr lang="en-US" sz="3200" dirty="0">
              <a:latin typeface="Plantagenet Cherokee" panose="020206020701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48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69066" y="3477581"/>
            <a:ext cx="8579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ook Antiqua" panose="02040602050305030304" pitchFamily="18" charset="0"/>
              </a:rPr>
              <a:t>What kind of molecules can be enantiomers?</a:t>
            </a:r>
          </a:p>
        </p:txBody>
      </p:sp>
      <p:sp>
        <p:nvSpPr>
          <p:cNvPr id="5" name="Rectangle 4"/>
          <p:cNvSpPr/>
          <p:nvPr/>
        </p:nvSpPr>
        <p:spPr>
          <a:xfrm>
            <a:off x="1461946" y="1076867"/>
            <a:ext cx="859401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71C1F3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But there are some questions… </a:t>
            </a:r>
          </a:p>
        </p:txBody>
      </p:sp>
      <p:sp>
        <p:nvSpPr>
          <p:cNvPr id="6" name="Rectangle 5"/>
          <p:cNvSpPr/>
          <p:nvPr/>
        </p:nvSpPr>
        <p:spPr>
          <a:xfrm>
            <a:off x="2269066" y="2369557"/>
            <a:ext cx="69333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latin typeface="Book Antiqua" panose="02040602050305030304" pitchFamily="18" charset="0"/>
              </a:rPr>
              <a:t>Do all the molecules have enantiomers?</a:t>
            </a:r>
          </a:p>
        </p:txBody>
      </p:sp>
    </p:spTree>
    <p:extLst>
      <p:ext uri="{BB962C8B-B14F-4D97-AF65-F5344CB8AC3E}">
        <p14:creationId xmlns:p14="http://schemas.microsoft.com/office/powerpoint/2010/main" val="162081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948" y="256141"/>
            <a:ext cx="9490163" cy="47925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56044" y="3725234"/>
            <a:ext cx="372396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8000" b="1" dirty="0">
                <a:solidFill>
                  <a:srgbClr val="FFD24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" panose="020E0602020502020306" pitchFamily="34" charset="0"/>
              </a:rPr>
              <a:t>Chirality</a:t>
            </a:r>
            <a:endParaRPr lang="en-US" sz="8000" dirty="0">
              <a:solidFill>
                <a:srgbClr val="FFD243"/>
              </a:solidFill>
              <a:latin typeface="Berlin Sans FB" panose="020E0602020502020306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17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What is chirality and how did it get in my molecules - Michael Evans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7000" end="93461.24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7407" y="327378"/>
            <a:ext cx="11162143" cy="6278563"/>
          </a:xfrm>
        </p:spPr>
      </p:pic>
    </p:spTree>
    <p:extLst>
      <p:ext uri="{BB962C8B-B14F-4D97-AF65-F5344CB8AC3E}">
        <p14:creationId xmlns:p14="http://schemas.microsoft.com/office/powerpoint/2010/main" val="25465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15" y="1129460"/>
            <a:ext cx="4466881" cy="46555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70134" y="2533890"/>
            <a:ext cx="5091288" cy="3361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Book Antiqua" panose="02040602050305030304" pitchFamily="18" charset="0"/>
              </a:rPr>
              <a:t>Our hands aren’t identical; rather, they’re </a:t>
            </a:r>
            <a:r>
              <a:rPr lang="en-US" sz="2400" dirty="0" err="1">
                <a:latin typeface="Book Antiqua" panose="02040602050305030304" pitchFamily="18" charset="0"/>
              </a:rPr>
              <a:t>nonsuperimposable</a:t>
            </a:r>
            <a:r>
              <a:rPr lang="en-US" sz="2400" dirty="0">
                <a:latin typeface="Book Antiqua" panose="02040602050305030304" pitchFamily="18" charset="0"/>
              </a:rPr>
              <a:t> </a:t>
            </a:r>
            <a:r>
              <a:rPr lang="en-US" sz="2400" i="1" dirty="0">
                <a:latin typeface="Book Antiqua" panose="02040602050305030304" pitchFamily="18" charset="0"/>
              </a:rPr>
              <a:t>mirror images</a:t>
            </a:r>
            <a:r>
              <a:rPr lang="en-US" sz="2400" dirty="0">
                <a:latin typeface="Book Antiqua" panose="0204060205030503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ook Antiqua" panose="02040602050305030304" pitchFamily="18" charset="0"/>
            </a:endParaRPr>
          </a:p>
          <a:p>
            <a:pPr>
              <a:lnSpc>
                <a:spcPct val="150000"/>
              </a:lnSpc>
            </a:pPr>
            <a:endParaRPr lang="en-US" sz="24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66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350" y="519285"/>
            <a:ext cx="5966192" cy="404706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97139" y="5089805"/>
            <a:ext cx="9550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Book Antiqua" panose="02040602050305030304" pitchFamily="18" charset="0"/>
              </a:rPr>
              <a:t>A molecule that is not identical(non-superimposable) to its mirror image is said to be </a:t>
            </a:r>
            <a:r>
              <a:rPr lang="en-US" sz="3200" b="1" dirty="0">
                <a:latin typeface="Book Antiqua" panose="02040602050305030304" pitchFamily="18" charset="0"/>
              </a:rPr>
              <a:t>chiral</a:t>
            </a:r>
            <a:r>
              <a:rPr lang="en-US" sz="2400" b="1" dirty="0">
                <a:latin typeface="Book Antiqua" panose="02040602050305030304" pitchFamily="18" charset="0"/>
              </a:rPr>
              <a:t>.</a:t>
            </a:r>
          </a:p>
          <a:p>
            <a:r>
              <a:rPr lang="en-US" sz="2400" dirty="0">
                <a:latin typeface="Book Antiqua" panose="02040602050305030304" pitchFamily="18" charset="0"/>
              </a:rPr>
              <a:t>(</a:t>
            </a:r>
            <a:r>
              <a:rPr lang="en-US" sz="2400" b="1" dirty="0" err="1">
                <a:latin typeface="Book Antiqua" panose="02040602050305030304" pitchFamily="18" charset="0"/>
              </a:rPr>
              <a:t>ky</a:t>
            </a:r>
            <a:r>
              <a:rPr lang="en-US" sz="2400" dirty="0" err="1">
                <a:latin typeface="Book Antiqua" panose="02040602050305030304" pitchFamily="18" charset="0"/>
              </a:rPr>
              <a:t>-ral,from</a:t>
            </a:r>
            <a:r>
              <a:rPr lang="en-US" sz="2400" dirty="0">
                <a:latin typeface="Book Antiqua" panose="02040602050305030304" pitchFamily="18" charset="0"/>
              </a:rPr>
              <a:t> the Greek </a:t>
            </a:r>
            <a:r>
              <a:rPr lang="en-US" sz="2400" i="1" dirty="0" err="1">
                <a:latin typeface="Book Antiqua" panose="02040602050305030304" pitchFamily="18" charset="0"/>
              </a:rPr>
              <a:t>cheir</a:t>
            </a:r>
            <a:r>
              <a:rPr lang="en-US" sz="2400" i="1" dirty="0">
                <a:latin typeface="Book Antiqua" panose="02040602050305030304" pitchFamily="18" charset="0"/>
              </a:rPr>
              <a:t>, </a:t>
            </a:r>
            <a:r>
              <a:rPr lang="en-US" sz="2400" dirty="0">
                <a:latin typeface="Book Antiqua" panose="02040602050305030304" pitchFamily="18" charset="0"/>
              </a:rPr>
              <a:t>meaning “hand”).</a:t>
            </a:r>
          </a:p>
        </p:txBody>
      </p:sp>
    </p:spTree>
    <p:extLst>
      <p:ext uri="{BB962C8B-B14F-4D97-AF65-F5344CB8AC3E}">
        <p14:creationId xmlns:p14="http://schemas.microsoft.com/office/powerpoint/2010/main" val="14071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980129" y="493490"/>
            <a:ext cx="86698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A molecule is </a:t>
            </a:r>
            <a:r>
              <a:rPr lang="en-US" sz="2800" b="1" dirty="0">
                <a:solidFill>
                  <a:srgbClr val="92D050"/>
                </a:solidFill>
                <a:latin typeface="Book Antiqua" panose="02040602050305030304" pitchFamily="18" charset="0"/>
              </a:rPr>
              <a:t>not chiral (achiral)</a:t>
            </a:r>
            <a:r>
              <a:rPr lang="en-US" sz="2000" dirty="0">
                <a:solidFill>
                  <a:srgbClr val="92D050"/>
                </a:solidFill>
                <a:latin typeface="Book Antiqua" panose="02040602050305030304" pitchFamily="18" charset="0"/>
              </a:rPr>
              <a:t> </a:t>
            </a:r>
            <a:r>
              <a:rPr lang="en-US" sz="2000" dirty="0">
                <a:latin typeface="Book Antiqua" panose="02040602050305030304" pitchFamily="18" charset="0"/>
              </a:rPr>
              <a:t>if it has a plane of symmetry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129" y="1348309"/>
            <a:ext cx="8516470" cy="493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87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3"/>
          <a:stretch/>
        </p:blipFill>
        <p:spPr>
          <a:xfrm>
            <a:off x="3348507" y="687209"/>
            <a:ext cx="6521808" cy="518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669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32112" r="12582" b="3662"/>
          <a:stretch/>
        </p:blipFill>
        <p:spPr>
          <a:xfrm>
            <a:off x="2588654" y="800417"/>
            <a:ext cx="7675809" cy="523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21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irality-Basic Concept Explaine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8000" end="60962.421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2966" y="471311"/>
            <a:ext cx="10618812" cy="5973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79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5" t="32112" r="12582" b="3662"/>
          <a:stretch/>
        </p:blipFill>
        <p:spPr>
          <a:xfrm>
            <a:off x="2588654" y="800417"/>
            <a:ext cx="7675809" cy="5239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32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35" b="122"/>
          <a:stretch/>
        </p:blipFill>
        <p:spPr>
          <a:xfrm>
            <a:off x="2422519" y="1365955"/>
            <a:ext cx="7308504" cy="433096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22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70844" y="421754"/>
            <a:ext cx="9640711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600" u="sng" dirty="0">
                <a:latin typeface="Britannic Bold" panose="020B0903060703020204" pitchFamily="34" charset="0"/>
              </a:rPr>
              <a:t>Chirality Center</a:t>
            </a:r>
          </a:p>
          <a:p>
            <a:r>
              <a:rPr lang="en-US" sz="2800" b="1" dirty="0">
                <a:latin typeface="Book Antiqua" panose="02040602050305030304" pitchFamily="18" charset="0"/>
              </a:rPr>
              <a:t> </a:t>
            </a:r>
            <a:r>
              <a:rPr lang="en-US" sz="2000" b="1" dirty="0">
                <a:latin typeface="Book Antiqua" panose="02040602050305030304" pitchFamily="18" charset="0"/>
              </a:rPr>
              <a:t>(</a:t>
            </a:r>
            <a:r>
              <a:rPr lang="en-US" sz="2000" dirty="0" err="1">
                <a:latin typeface="Book Antiqua" panose="02040602050305030304" pitchFamily="18" charset="0"/>
              </a:rPr>
              <a:t>stereocenter</a:t>
            </a:r>
            <a:r>
              <a:rPr lang="en-US" sz="2000" dirty="0">
                <a:latin typeface="Book Antiqua" panose="02040602050305030304" pitchFamily="18" charset="0"/>
              </a:rPr>
              <a:t>, asymmetric center, </a:t>
            </a:r>
            <a:r>
              <a:rPr lang="en-US" sz="2000" dirty="0" err="1">
                <a:latin typeface="Book Antiqua" panose="02040602050305030304" pitchFamily="18" charset="0"/>
              </a:rPr>
              <a:t>stereogenic</a:t>
            </a:r>
            <a:r>
              <a:rPr lang="en-US" sz="2000" dirty="0">
                <a:latin typeface="Book Antiqua" panose="02040602050305030304" pitchFamily="18" charset="0"/>
              </a:rPr>
              <a:t> center)</a:t>
            </a:r>
          </a:p>
          <a:p>
            <a:endParaRPr lang="en-US" sz="2400" dirty="0">
              <a:latin typeface="Book Antiqua" panose="0204060205030503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Book Antiqua" panose="02040602050305030304" pitchFamily="18" charset="0"/>
              </a:rPr>
              <a:t>Tetrahedral carbon atom bonded to four different groups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78" y="3104445"/>
            <a:ext cx="10498410" cy="2868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45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880" y="135466"/>
            <a:ext cx="8703987" cy="647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00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533" y="1029346"/>
            <a:ext cx="7037179" cy="504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19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25" y="783398"/>
            <a:ext cx="11624042" cy="531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20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99252" y="3780232"/>
            <a:ext cx="8577330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yala" panose="02000504070300020003" pitchFamily="2" charset="0"/>
              </a:rPr>
              <a:t>The mirror image of a </a:t>
            </a:r>
            <a:r>
              <a:rPr lang="en-US" sz="4000" b="1" i="1" dirty="0">
                <a:solidFill>
                  <a:srgbClr val="7030A0"/>
                </a:solidFill>
                <a:latin typeface="Nyala" panose="02000504070300020003" pitchFamily="2" charset="0"/>
              </a:rPr>
              <a:t>chiral</a:t>
            </a:r>
            <a:r>
              <a:rPr lang="en-US" sz="3600" dirty="0">
                <a:latin typeface="Nyala" panose="02000504070300020003" pitchFamily="2" charset="0"/>
              </a:rPr>
              <a:t> molecule (one without a plane of symmetry) is its isomer called </a:t>
            </a:r>
            <a:r>
              <a:rPr lang="en-US" sz="4000" b="1" i="1" dirty="0">
                <a:solidFill>
                  <a:srgbClr val="7030A0"/>
                </a:solidFill>
                <a:latin typeface="Nyala" panose="02000504070300020003" pitchFamily="2" charset="0"/>
              </a:rPr>
              <a:t>Enantiomers</a:t>
            </a:r>
            <a:r>
              <a:rPr lang="en-US" sz="3600" dirty="0">
                <a:solidFill>
                  <a:srgbClr val="7030A0"/>
                </a:solidFill>
                <a:latin typeface="Nyala" panose="02000504070300020003" pitchFamily="2" charset="0"/>
              </a:rPr>
              <a:t>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600" dirty="0">
              <a:latin typeface="Nyala" panose="02000504070300020003" pitchFamily="2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99252" y="2279650"/>
            <a:ext cx="85773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Nyala" panose="02000504070300020003" pitchFamily="2" charset="0"/>
              </a:rPr>
              <a:t>The existence of enantiomers are determined by a concept known as </a:t>
            </a:r>
            <a:r>
              <a:rPr lang="en-US" sz="3600" b="1" i="1" dirty="0">
                <a:solidFill>
                  <a:srgbClr val="7030A0"/>
                </a:solidFill>
                <a:latin typeface="Nyala" panose="02000504070300020003" pitchFamily="2" charset="0"/>
              </a:rPr>
              <a:t>chirality.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12901" y="1056067"/>
            <a:ext cx="4984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Aharoni" panose="02010803020104030203" pitchFamily="2" charset="-79"/>
                <a:cs typeface="Aharoni" panose="02010803020104030203" pitchFamily="2" charset="-79"/>
              </a:rPr>
              <a:t>So…</a:t>
            </a:r>
          </a:p>
        </p:txBody>
      </p:sp>
    </p:spTree>
    <p:extLst>
      <p:ext uri="{BB962C8B-B14F-4D97-AF65-F5344CB8AC3E}">
        <p14:creationId xmlns:p14="http://schemas.microsoft.com/office/powerpoint/2010/main" val="257807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20484" y="502276"/>
            <a:ext cx="37204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Aharoni" panose="02010803020104030203" pitchFamily="2" charset="-79"/>
                <a:cs typeface="Aharoni" panose="02010803020104030203" pitchFamily="2" charset="-79"/>
              </a:rPr>
              <a:t>Now what?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15488" y="1559763"/>
            <a:ext cx="93331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lantagenet Cherokee" panose="02020602070100000000" pitchFamily="18" charset="0"/>
                <a:cs typeface="Traffic" panose="00000400000000000000" pitchFamily="2" charset="-78"/>
              </a:rPr>
              <a:t>Enzymes in our body often distinguish between the two enantiomers of a chiral substance.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70" y="2390760"/>
            <a:ext cx="4894540" cy="399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91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27140" y="3553806"/>
            <a:ext cx="422083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600" b="1" dirty="0">
                <a:latin typeface="Garamond" panose="02020404030301010803" pitchFamily="18" charset="0"/>
              </a:rPr>
              <a:t>Cahn-</a:t>
            </a:r>
            <a:r>
              <a:rPr lang="en-US" sz="3600" b="1" dirty="0" err="1">
                <a:latin typeface="Garamond" panose="02020404030301010803" pitchFamily="18" charset="0"/>
              </a:rPr>
              <a:t>Ingold</a:t>
            </a:r>
            <a:r>
              <a:rPr lang="en-US" sz="3600" b="1" dirty="0">
                <a:latin typeface="Garamond" panose="02020404030301010803" pitchFamily="18" charset="0"/>
              </a:rPr>
              <a:t>-Prelog </a:t>
            </a:r>
          </a:p>
          <a:p>
            <a:pPr algn="ctr"/>
            <a:r>
              <a:rPr lang="en-US" sz="3600" b="1" dirty="0">
                <a:latin typeface="Garamond" panose="02020404030301010803" pitchFamily="18" charset="0"/>
              </a:rPr>
              <a:t>Rules</a:t>
            </a:r>
          </a:p>
        </p:txBody>
      </p:sp>
      <p:sp>
        <p:nvSpPr>
          <p:cNvPr id="5" name="Rectangle 4"/>
          <p:cNvSpPr/>
          <p:nvPr/>
        </p:nvSpPr>
        <p:spPr>
          <a:xfrm>
            <a:off x="2086478" y="635647"/>
            <a:ext cx="828143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u="sng" dirty="0" err="1">
                <a:latin typeface="Britannic Bold" panose="020B0903060703020204" pitchFamily="34" charset="0"/>
              </a:rPr>
              <a:t>Stereochemical</a:t>
            </a:r>
            <a:r>
              <a:rPr lang="en-US" sz="4800" u="sng" dirty="0">
                <a:latin typeface="Britannic Bold" panose="020B0903060703020204" pitchFamily="34" charset="0"/>
              </a:rPr>
              <a:t> Configuration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57" y="2036423"/>
            <a:ext cx="5332024" cy="423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56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131703" y="1744387"/>
            <a:ext cx="2351926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Rule 1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930400" y="3054016"/>
            <a:ext cx="8754533" cy="1569660"/>
            <a:chOff x="1851378" y="2658905"/>
            <a:chExt cx="8754533" cy="1569660"/>
          </a:xfrm>
        </p:grpSpPr>
        <p:sp>
          <p:nvSpPr>
            <p:cNvPr id="5" name="TextBox 4"/>
            <p:cNvSpPr txBox="1"/>
            <p:nvPr/>
          </p:nvSpPr>
          <p:spPr>
            <a:xfrm>
              <a:off x="1851378" y="2658905"/>
              <a:ext cx="875453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Book Antiqua" panose="02040602050305030304" pitchFamily="18" charset="0"/>
                </a:rPr>
                <a:t>Look at the four atoms directly attached to the chirality center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Book Antiqua" panose="02040602050305030304" pitchFamily="18" charset="0"/>
                </a:rPr>
                <a:t>Now rank them according to atomic number. </a:t>
              </a:r>
            </a:p>
            <a:p>
              <a:pPr>
                <a:lnSpc>
                  <a:spcPct val="150000"/>
                </a:lnSpc>
              </a:pPr>
              <a:r>
                <a:rPr lang="en-US" sz="2400" dirty="0">
                  <a:latin typeface="Book Antiqua" panose="02040602050305030304" pitchFamily="18" charset="0"/>
                </a:rPr>
                <a:t>Higher atomic number	 higher priority	  1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5226756" y="3996266"/>
              <a:ext cx="2483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916333" y="3996265"/>
              <a:ext cx="248356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972" y="5031212"/>
            <a:ext cx="9477387" cy="115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7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6420" r="74775" b="61317"/>
          <a:stretch/>
        </p:blipFill>
        <p:spPr>
          <a:xfrm>
            <a:off x="3838222" y="1566447"/>
            <a:ext cx="3973689" cy="44505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10356" y="567001"/>
            <a:ext cx="523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E8BBD5"/>
                </a:solidFill>
                <a:latin typeface="Book Antiqua" panose="02040602050305030304" pitchFamily="18" charset="0"/>
              </a:rPr>
              <a:t>Bromochlorofluoromethane</a:t>
            </a:r>
            <a:endParaRPr lang="en-US" sz="2000" b="1" dirty="0">
              <a:solidFill>
                <a:srgbClr val="E8BBD5"/>
              </a:solidFill>
              <a:latin typeface="Book Antiqua" panose="02040602050305030304" pitchFamily="18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8" t="26173" r="36744"/>
          <a:stretch/>
        </p:blipFill>
        <p:spPr>
          <a:xfrm>
            <a:off x="10145890" y="356714"/>
            <a:ext cx="1416756" cy="641833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971290" y="5291551"/>
            <a:ext cx="319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aettenschweiler" panose="020B0706040902060204" pitchFamily="34" charset="0"/>
              </a:rPr>
              <a:t>2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379140" y="3286281"/>
            <a:ext cx="272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aettenschweiler" panose="020B0706040902060204" pitchFamily="34" charset="0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2044" y="3687195"/>
            <a:ext cx="319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aettenschweiler" panose="020B0706040902060204" pitchFamily="34" charset="0"/>
              </a:rPr>
              <a:t>3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990313" y="1566447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aettenschweiler" panose="020B070604090206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4722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203118" y="1489643"/>
            <a:ext cx="2517036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Rule 2</a:t>
            </a:r>
          </a:p>
          <a:p>
            <a:endParaRPr lang="en-US" sz="6600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rlin Sans FB Demi" panose="020E0802020502020306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57369" y="2825803"/>
            <a:ext cx="9008533" cy="2613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Book Antiqua" panose="02040602050305030304" pitchFamily="18" charset="0"/>
              </a:rPr>
              <a:t>If a decision can’t be reached by ranking the first atoms in the substituent, look at the second, third, or fourth atoms away from the chirality center until the </a:t>
            </a:r>
            <a:r>
              <a:rPr lang="en-US" sz="2800" b="1" dirty="0">
                <a:latin typeface="Book Antiqua" panose="02040602050305030304" pitchFamily="18" charset="0"/>
              </a:rPr>
              <a:t>first</a:t>
            </a:r>
            <a:r>
              <a:rPr lang="en-US" sz="2800" dirty="0">
                <a:latin typeface="Book Antiqua" panose="02040602050305030304" pitchFamily="18" charset="0"/>
              </a:rPr>
              <a:t> difference is found.</a:t>
            </a:r>
          </a:p>
        </p:txBody>
      </p:sp>
    </p:spTree>
    <p:extLst>
      <p:ext uri="{BB962C8B-B14F-4D97-AF65-F5344CB8AC3E}">
        <p14:creationId xmlns:p14="http://schemas.microsoft.com/office/powerpoint/2010/main" val="284518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633709" y="671690"/>
            <a:ext cx="9604022" cy="6186310"/>
            <a:chOff x="1885244" y="730034"/>
            <a:chExt cx="9152467" cy="597556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b="221"/>
            <a:stretch/>
          </p:blipFill>
          <p:spPr>
            <a:xfrm>
              <a:off x="1885244" y="730034"/>
              <a:ext cx="9152467" cy="597556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4820356"/>
              <a:ext cx="3476978" cy="18852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5575278" y="4481689"/>
              <a:ext cx="886197" cy="338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Rectangle 9"/>
          <p:cNvSpPr/>
          <p:nvPr/>
        </p:nvSpPr>
        <p:spPr>
          <a:xfrm>
            <a:off x="9285657" y="2588924"/>
            <a:ext cx="290634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Similar connectivity.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Different spatial arrangements.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720859" y="671690"/>
            <a:ext cx="39518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Same molecular formula.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Different structures and properties.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602" y="1958141"/>
            <a:ext cx="3296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Book Antiqua" panose="02040602050305030304" pitchFamily="18" charset="0"/>
              </a:rPr>
              <a:t>Different </a:t>
            </a:r>
            <a:r>
              <a:rPr lang="en-US" sz="2000" dirty="0" err="1">
                <a:latin typeface="Book Antiqua" panose="02040602050305030304" pitchFamily="18" charset="0"/>
              </a:rPr>
              <a:t>connectivities</a:t>
            </a:r>
            <a:r>
              <a:rPr lang="en-US" sz="2000" dirty="0">
                <a:latin typeface="Book Antiqua" panose="02040602050305030304" pitchFamily="18" charset="0"/>
              </a:rPr>
              <a:t>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49677" y="4613880"/>
            <a:ext cx="26548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Mirror image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Non-superimposable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28484" y="4575726"/>
            <a:ext cx="23745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 mirror images</a:t>
            </a:r>
          </a:p>
        </p:txBody>
      </p:sp>
    </p:spTree>
    <p:extLst>
      <p:ext uri="{BB962C8B-B14F-4D97-AF65-F5344CB8AC3E}">
        <p14:creationId xmlns:p14="http://schemas.microsoft.com/office/powerpoint/2010/main" val="131035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9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547" b="28659"/>
          <a:stretch/>
        </p:blipFill>
        <p:spPr>
          <a:xfrm>
            <a:off x="592099" y="716234"/>
            <a:ext cx="10980776" cy="16318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737" y="3476979"/>
            <a:ext cx="9479779" cy="222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267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60" y="893125"/>
            <a:ext cx="8417170" cy="5050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626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891" b="16340"/>
          <a:stretch/>
        </p:blipFill>
        <p:spPr>
          <a:xfrm>
            <a:off x="4515556" y="458690"/>
            <a:ext cx="4538134" cy="594061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4964" y="3428999"/>
            <a:ext cx="319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aettenschweiler" panose="020B0706040902060204" pitchFamily="34" charset="0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>
          <a:xfrm>
            <a:off x="4379140" y="3167389"/>
            <a:ext cx="2728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C00000"/>
                </a:solidFill>
                <a:latin typeface="Haettenschweiler" panose="020B0706040902060204" pitchFamily="34" charset="0"/>
              </a:rPr>
              <a:t>1</a:t>
            </a:r>
          </a:p>
        </p:txBody>
      </p:sp>
      <p:sp>
        <p:nvSpPr>
          <p:cNvPr id="8" name="Rectangle 7"/>
          <p:cNvSpPr/>
          <p:nvPr/>
        </p:nvSpPr>
        <p:spPr>
          <a:xfrm>
            <a:off x="5764535" y="1471978"/>
            <a:ext cx="3193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aettenschweiler" panose="020B0706040902060204" pitchFamily="34" charset="0"/>
              </a:rPr>
              <a:t>3</a:t>
            </a:r>
          </a:p>
        </p:txBody>
      </p:sp>
      <p:sp>
        <p:nvSpPr>
          <p:cNvPr id="9" name="Rectangle 8"/>
          <p:cNvSpPr/>
          <p:nvPr/>
        </p:nvSpPr>
        <p:spPr>
          <a:xfrm>
            <a:off x="7074046" y="2883090"/>
            <a:ext cx="3433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Haettenschweiler" panose="020B0706040902060204" pitchFamily="34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5819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955363" y="1735161"/>
            <a:ext cx="249138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Rule 3</a:t>
            </a:r>
          </a:p>
        </p:txBody>
      </p:sp>
      <p:sp>
        <p:nvSpPr>
          <p:cNvPr id="5" name="Rectangle 4"/>
          <p:cNvSpPr/>
          <p:nvPr/>
        </p:nvSpPr>
        <p:spPr>
          <a:xfrm>
            <a:off x="2201333" y="3362446"/>
            <a:ext cx="773070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latin typeface="Book Antiqua" panose="02040602050305030304" pitchFamily="18" charset="0"/>
              </a:rPr>
              <a:t>Multiple-bonded atoms are equivalent to the same number of single-bonded atoms.</a:t>
            </a:r>
          </a:p>
        </p:txBody>
      </p:sp>
    </p:spTree>
    <p:extLst>
      <p:ext uri="{BB962C8B-B14F-4D97-AF65-F5344CB8AC3E}">
        <p14:creationId xmlns:p14="http://schemas.microsoft.com/office/powerpoint/2010/main" val="34912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03010" y="568430"/>
            <a:ext cx="7360201" cy="5698561"/>
            <a:chOff x="2303010" y="568430"/>
            <a:chExt cx="7360201" cy="569856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3010" y="568430"/>
              <a:ext cx="7360201" cy="5698561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2540000" y="2314222"/>
              <a:ext cx="5339644" cy="47413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04510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158" y="280163"/>
            <a:ext cx="5989681" cy="620736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0492" y="687766"/>
            <a:ext cx="440266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If a curved arrow drawn from the highest to second-highest to third-highest ranked substituent (1 , 2 , 3) is </a:t>
            </a:r>
            <a:r>
              <a:rPr lang="en-US" sz="3200" b="1" dirty="0">
                <a:solidFill>
                  <a:srgbClr val="92D050"/>
                </a:solidFill>
                <a:latin typeface="Rockwell" panose="02060603020205020403" pitchFamily="18" charset="0"/>
                <a:cs typeface="Aharoni" panose="02010803020104030203" pitchFamily="2" charset="-79"/>
              </a:rPr>
              <a:t>clockwise</a:t>
            </a:r>
            <a:r>
              <a:rPr lang="en-US" sz="2000" dirty="0">
                <a:latin typeface="Book Antiqua" panose="02040602050305030304" pitchFamily="18" charset="0"/>
              </a:rPr>
              <a:t>,</a:t>
            </a:r>
          </a:p>
          <a:p>
            <a:r>
              <a:rPr lang="en-US" sz="2000" dirty="0">
                <a:latin typeface="Book Antiqua" panose="02040602050305030304" pitchFamily="18" charset="0"/>
              </a:rPr>
              <a:t>we say that the chirality center has the </a:t>
            </a:r>
            <a:r>
              <a:rPr lang="en-US" sz="2800" b="1" i="1" dirty="0">
                <a:solidFill>
                  <a:srgbClr val="92D050"/>
                </a:solidFill>
                <a:latin typeface="Rockwell" panose="02060603020205020403" pitchFamily="18" charset="0"/>
              </a:rPr>
              <a:t>R </a:t>
            </a:r>
            <a:r>
              <a:rPr lang="en-US" sz="3200" b="1" dirty="0">
                <a:solidFill>
                  <a:srgbClr val="92D050"/>
                </a:solidFill>
                <a:latin typeface="Rockwell" panose="02060603020205020403" pitchFamily="18" charset="0"/>
              </a:rPr>
              <a:t>configuration</a:t>
            </a:r>
            <a:r>
              <a:rPr lang="en-US" sz="2800" b="1" dirty="0">
                <a:solidFill>
                  <a:srgbClr val="92D050"/>
                </a:solidFill>
                <a:latin typeface="Rockwell" panose="02060603020205020403" pitchFamily="18" charset="0"/>
              </a:rPr>
              <a:t> </a:t>
            </a:r>
          </a:p>
          <a:p>
            <a:r>
              <a:rPr lang="en-US" dirty="0">
                <a:latin typeface="Book Antiqua" panose="02040602050305030304" pitchFamily="18" charset="0"/>
              </a:rPr>
              <a:t>(Latin </a:t>
            </a:r>
            <a:r>
              <a:rPr lang="en-US" i="1" dirty="0">
                <a:latin typeface="Book Antiqua" panose="02040602050305030304" pitchFamily="18" charset="0"/>
              </a:rPr>
              <a:t>rectus, </a:t>
            </a:r>
            <a:r>
              <a:rPr lang="en-US" dirty="0">
                <a:latin typeface="Book Antiqua" panose="02040602050305030304" pitchFamily="18" charset="0"/>
              </a:rPr>
              <a:t>meaning “right”)</a:t>
            </a:r>
          </a:p>
        </p:txBody>
      </p:sp>
    </p:spTree>
    <p:extLst>
      <p:ext uri="{BB962C8B-B14F-4D97-AF65-F5344CB8AC3E}">
        <p14:creationId xmlns:p14="http://schemas.microsoft.com/office/powerpoint/2010/main" val="2881232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15715" y="977897"/>
            <a:ext cx="3860800" cy="19697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Book Antiqua" panose="02040602050305030304" pitchFamily="18" charset="0"/>
              </a:rPr>
              <a:t>If an arrow from 1 , 2 , 3 is </a:t>
            </a:r>
            <a:r>
              <a:rPr lang="en-US" sz="3200" b="1" dirty="0">
                <a:solidFill>
                  <a:srgbClr val="C00000"/>
                </a:solidFill>
                <a:latin typeface="Rockwell" panose="02060603020205020403" pitchFamily="18" charset="0"/>
              </a:rPr>
              <a:t>counterclockwise</a:t>
            </a:r>
            <a:r>
              <a:rPr lang="en-US" sz="2000" dirty="0">
                <a:latin typeface="Book Antiqua" panose="02040602050305030304" pitchFamily="18" charset="0"/>
              </a:rPr>
              <a:t>,</a:t>
            </a:r>
          </a:p>
          <a:p>
            <a:r>
              <a:rPr lang="en-US" sz="2000" dirty="0">
                <a:latin typeface="Book Antiqua" panose="02040602050305030304" pitchFamily="18" charset="0"/>
              </a:rPr>
              <a:t>the chirality center has the</a:t>
            </a:r>
          </a:p>
          <a:p>
            <a:r>
              <a:rPr lang="en-US" sz="2000" dirty="0">
                <a:latin typeface="Book Antiqua" panose="02040602050305030304" pitchFamily="18" charset="0"/>
              </a:rPr>
              <a:t> </a:t>
            </a:r>
            <a:r>
              <a:rPr lang="en-US" sz="3200" b="1" i="1" dirty="0">
                <a:solidFill>
                  <a:srgbClr val="C00000"/>
                </a:solidFill>
                <a:latin typeface="Rockwell" panose="02060603020205020403" pitchFamily="18" charset="0"/>
              </a:rPr>
              <a:t>S </a:t>
            </a:r>
            <a:r>
              <a:rPr lang="en-US" sz="3200" b="1" dirty="0">
                <a:solidFill>
                  <a:srgbClr val="C00000"/>
                </a:solidFill>
                <a:latin typeface="Rockwell" panose="02060603020205020403" pitchFamily="18" charset="0"/>
              </a:rPr>
              <a:t>configuration </a:t>
            </a:r>
          </a:p>
          <a:p>
            <a:r>
              <a:rPr lang="en-US" dirty="0">
                <a:latin typeface="Book Antiqua" panose="02040602050305030304" pitchFamily="18" charset="0"/>
              </a:rPr>
              <a:t>(Latin </a:t>
            </a:r>
            <a:r>
              <a:rPr lang="en-US" i="1" dirty="0">
                <a:latin typeface="Book Antiqua" panose="02040602050305030304" pitchFamily="18" charset="0"/>
              </a:rPr>
              <a:t>sinister</a:t>
            </a:r>
            <a:r>
              <a:rPr lang="en-US" dirty="0">
                <a:latin typeface="Book Antiqua" panose="02040602050305030304" pitchFamily="18" charset="0"/>
              </a:rPr>
              <a:t>, meaning “left”)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5484321" y="498316"/>
            <a:ext cx="6118578" cy="6260660"/>
            <a:chOff x="620889" y="124178"/>
            <a:chExt cx="6118578" cy="626066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9057" y="330117"/>
              <a:ext cx="5279041" cy="605472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620889" y="124178"/>
              <a:ext cx="1095022" cy="1286933"/>
            </a:xfrm>
            <a:prstGeom prst="rect">
              <a:avLst/>
            </a:prstGeom>
            <a:solidFill>
              <a:srgbClr val="FEFE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4967111" y="124178"/>
              <a:ext cx="1772356" cy="2867378"/>
            </a:xfrm>
            <a:prstGeom prst="rect">
              <a:avLst/>
            </a:prstGeom>
            <a:solidFill>
              <a:srgbClr val="FEFE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958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558" y="1094092"/>
            <a:ext cx="10558082" cy="2976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34540" y="4537473"/>
            <a:ext cx="11740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  <a:latin typeface="Britannic Bold" panose="020B0903060703020204" pitchFamily="34" charset="0"/>
              </a:rPr>
              <a:t>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915377" y="4542177"/>
            <a:ext cx="11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  <a:latin typeface="Britannic Bold" panose="020B0903060703020204" pitchFamily="34" charset="0"/>
              </a:rPr>
              <a:t>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60649" y="4586002"/>
            <a:ext cx="1174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00B0F0"/>
                </a:solidFill>
                <a:latin typeface="Britannic Bold" panose="020B0903060703020204" pitchFamily="34" charset="0"/>
              </a:rPr>
              <a:t>S</a:t>
            </a:r>
          </a:p>
        </p:txBody>
      </p:sp>
      <p:sp>
        <p:nvSpPr>
          <p:cNvPr id="13" name="Curved Right Arrow 12"/>
          <p:cNvSpPr/>
          <p:nvPr/>
        </p:nvSpPr>
        <p:spPr>
          <a:xfrm rot="641930">
            <a:off x="1800949" y="1613099"/>
            <a:ext cx="613929" cy="1696154"/>
          </a:xfrm>
          <a:prstGeom prst="curvedRightArrow">
            <a:avLst>
              <a:gd name="adj1" fmla="val 12009"/>
              <a:gd name="adj2" fmla="val 53454"/>
              <a:gd name="adj3" fmla="val 3012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urved Up Arrow 13"/>
          <p:cNvSpPr/>
          <p:nvPr/>
        </p:nvSpPr>
        <p:spPr>
          <a:xfrm rot="19918935">
            <a:off x="2844305" y="3317846"/>
            <a:ext cx="1282773" cy="479539"/>
          </a:xfrm>
          <a:prstGeom prst="curvedUpArrow">
            <a:avLst>
              <a:gd name="adj1" fmla="val 18775"/>
              <a:gd name="adj2" fmla="val 49865"/>
              <a:gd name="adj3" fmla="val 2995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Up Arrow 14"/>
          <p:cNvSpPr/>
          <p:nvPr/>
        </p:nvSpPr>
        <p:spPr>
          <a:xfrm rot="14051207">
            <a:off x="3160922" y="1673087"/>
            <a:ext cx="1261772" cy="495938"/>
          </a:xfrm>
          <a:prstGeom prst="curvedUpArrow">
            <a:avLst>
              <a:gd name="adj1" fmla="val 12098"/>
              <a:gd name="adj2" fmla="val 58072"/>
              <a:gd name="adj3" fmla="val 35405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Up Arrow 16"/>
          <p:cNvSpPr/>
          <p:nvPr/>
        </p:nvSpPr>
        <p:spPr>
          <a:xfrm rot="3396937" flipH="1">
            <a:off x="4787504" y="3209962"/>
            <a:ext cx="859937" cy="293428"/>
          </a:xfrm>
          <a:prstGeom prst="curvedUpArrow">
            <a:avLst>
              <a:gd name="adj1" fmla="val 25000"/>
              <a:gd name="adj2" fmla="val 54475"/>
              <a:gd name="adj3" fmla="val 3246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urved Down Arrow 17"/>
          <p:cNvSpPr/>
          <p:nvPr/>
        </p:nvSpPr>
        <p:spPr>
          <a:xfrm rot="18424908">
            <a:off x="4656252" y="1810873"/>
            <a:ext cx="1382437" cy="418130"/>
          </a:xfrm>
          <a:prstGeom prst="curved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Down Arrow 18"/>
          <p:cNvSpPr/>
          <p:nvPr/>
        </p:nvSpPr>
        <p:spPr>
          <a:xfrm rot="6284562">
            <a:off x="5722245" y="2343628"/>
            <a:ext cx="1862393" cy="707607"/>
          </a:xfrm>
          <a:prstGeom prst="curvedDownArrow">
            <a:avLst>
              <a:gd name="adj1" fmla="val 9879"/>
              <a:gd name="adj2" fmla="val 47374"/>
              <a:gd name="adj3" fmla="val 28248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urved Down Arrow 20"/>
          <p:cNvSpPr/>
          <p:nvPr/>
        </p:nvSpPr>
        <p:spPr>
          <a:xfrm>
            <a:off x="8501384" y="2092949"/>
            <a:ext cx="1873956" cy="484809"/>
          </a:xfrm>
          <a:prstGeom prst="curved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urved Up Arrow 21"/>
          <p:cNvSpPr/>
          <p:nvPr/>
        </p:nvSpPr>
        <p:spPr>
          <a:xfrm rot="20284694" flipH="1">
            <a:off x="9203185" y="3320843"/>
            <a:ext cx="1335811" cy="486573"/>
          </a:xfrm>
          <a:prstGeom prst="curvedUpArrow">
            <a:avLst>
              <a:gd name="adj1" fmla="val 25000"/>
              <a:gd name="adj2" fmla="val 54475"/>
              <a:gd name="adj3" fmla="val 3246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urved Up Arrow 22"/>
          <p:cNvSpPr/>
          <p:nvPr/>
        </p:nvSpPr>
        <p:spPr>
          <a:xfrm rot="3396937" flipH="1">
            <a:off x="7965327" y="3224614"/>
            <a:ext cx="859937" cy="293428"/>
          </a:xfrm>
          <a:prstGeom prst="curvedUpArrow">
            <a:avLst>
              <a:gd name="adj1" fmla="val 25000"/>
              <a:gd name="adj2" fmla="val 54475"/>
              <a:gd name="adj3" fmla="val 32464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18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9156" y="466135"/>
            <a:ext cx="8521593" cy="598832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318933" y="4594578"/>
            <a:ext cx="2054578" cy="2111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270977" y="4594578"/>
            <a:ext cx="2054578" cy="21110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804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547428" y="5124347"/>
            <a:ext cx="768780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en-US" sz="6600" dirty="0">
                <a:solidFill>
                  <a:srgbClr val="FF999A"/>
                </a:solidFill>
                <a:latin typeface="Nyala" panose="02000504070300020003" pitchFamily="2" charset="0"/>
              </a:rPr>
              <a:t>Non-superimposable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727732" y="4016351"/>
            <a:ext cx="5011308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 algn="ctr">
              <a:buFont typeface="Wingdings" panose="05000000000000000000" pitchFamily="2" charset="2"/>
              <a:buChar char="ü"/>
            </a:pPr>
            <a:r>
              <a:rPr lang="en-US" sz="6600" dirty="0">
                <a:solidFill>
                  <a:srgbClr val="FF999A"/>
                </a:solidFill>
                <a:latin typeface="Nyala" panose="02000504070300020003" pitchFamily="2" charset="0"/>
              </a:rPr>
              <a:t>Mirror image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1271977" y="1558973"/>
            <a:ext cx="9826582" cy="2007584"/>
            <a:chOff x="1271977" y="1558973"/>
            <a:chExt cx="9826582" cy="200758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77" t="54841" r="22181" b="37265"/>
            <a:stretch/>
          </p:blipFill>
          <p:spPr>
            <a:xfrm>
              <a:off x="1271977" y="1558973"/>
              <a:ext cx="9826582" cy="2007584"/>
            </a:xfrm>
            <a:prstGeom prst="rect">
              <a:avLst/>
            </a:prstGeom>
            <a:ln w="12700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7" name="Rectangle 6"/>
            <p:cNvSpPr/>
            <p:nvPr/>
          </p:nvSpPr>
          <p:spPr>
            <a:xfrm>
              <a:off x="3013656" y="1880315"/>
              <a:ext cx="6297769" cy="1468192"/>
            </a:xfrm>
            <a:prstGeom prst="rect">
              <a:avLst/>
            </a:prstGeom>
            <a:solidFill>
              <a:srgbClr val="FF99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27732" y="1839490"/>
              <a:ext cx="6931423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800" b="1" dirty="0">
                  <a:latin typeface="Eras Demi ITC" panose="020B0805030504020804" pitchFamily="34" charset="0"/>
                </a:rPr>
                <a:t>Enantiomers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61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086377" y="1714917"/>
            <a:ext cx="78689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6000" b="1" dirty="0">
                <a:latin typeface="Tekton Pro Cond" panose="020F0606020208020904" pitchFamily="34" charset="0"/>
                <a:cs typeface="Traffic" panose="00000400000000000000" pitchFamily="2" charset="-78"/>
              </a:rPr>
              <a:t>2-hydroxypropanoic acid</a:t>
            </a:r>
          </a:p>
          <a:p>
            <a:pPr algn="ctr"/>
            <a:endParaRPr lang="en-US" sz="6000" b="1" dirty="0">
              <a:latin typeface="Tekton Pro Cond" panose="020F0606020208020904" pitchFamily="34" charset="0"/>
              <a:cs typeface="Traffic" panose="00000400000000000000" pitchFamily="2" charset="-78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41529" y="2939602"/>
            <a:ext cx="6848930" cy="3657600"/>
            <a:chOff x="4641529" y="2939602"/>
            <a:chExt cx="6848930" cy="3657600"/>
          </a:xfrm>
        </p:grpSpPr>
        <p:sp>
          <p:nvSpPr>
            <p:cNvPr id="5" name="Rectangle 4"/>
            <p:cNvSpPr/>
            <p:nvPr/>
          </p:nvSpPr>
          <p:spPr>
            <a:xfrm>
              <a:off x="4641529" y="3653909"/>
              <a:ext cx="301197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4000" dirty="0">
                  <a:latin typeface="Tekton Pro Cond" panose="020F0606020208020904" pitchFamily="34" charset="0"/>
                </a:rPr>
                <a:t>(Aka lactic acid!)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8459" y="2939602"/>
              <a:ext cx="33020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65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55569" y="1376060"/>
            <a:ext cx="11387191" cy="3077525"/>
            <a:chOff x="483017" y="2939969"/>
            <a:chExt cx="11387191" cy="30775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3017" y="2939969"/>
              <a:ext cx="11387191" cy="3077525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307644" y="5057422"/>
              <a:ext cx="508000" cy="564445"/>
            </a:xfrm>
            <a:prstGeom prst="rect">
              <a:avLst/>
            </a:prstGeom>
            <a:solidFill>
              <a:srgbClr val="FEFE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7298267" y="5057421"/>
              <a:ext cx="508000" cy="564445"/>
            </a:xfrm>
            <a:prstGeom prst="rect">
              <a:avLst/>
            </a:prstGeom>
            <a:solidFill>
              <a:srgbClr val="FEFEFE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/>
          <p:cNvSpPr/>
          <p:nvPr/>
        </p:nvSpPr>
        <p:spPr>
          <a:xfrm>
            <a:off x="5067031" y="1376576"/>
            <a:ext cx="2178815" cy="3077009"/>
          </a:xfrm>
          <a:prstGeom prst="rect">
            <a:avLst/>
          </a:prstGeom>
          <a:solidFill>
            <a:srgbClr val="FEFEFE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7410999"/>
              </p:ext>
            </p:extLst>
          </p:nvPr>
        </p:nvGraphicFramePr>
        <p:xfrm>
          <a:off x="2696424" y="5225555"/>
          <a:ext cx="6920030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460015">
                  <a:extLst>
                    <a:ext uri="{9D8B030D-6E8A-4147-A177-3AD203B41FA5}">
                      <a16:colId xmlns:a16="http://schemas.microsoft.com/office/drawing/2014/main" val="2241688215"/>
                    </a:ext>
                  </a:extLst>
                </a:gridCol>
                <a:gridCol w="3460015">
                  <a:extLst>
                    <a:ext uri="{9D8B030D-6E8A-4147-A177-3AD203B41FA5}">
                      <a16:colId xmlns:a16="http://schemas.microsoft.com/office/drawing/2014/main" val="292356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5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Mirror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7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Superimposable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19785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424819" y="5225555"/>
            <a:ext cx="9188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Similar</a:t>
            </a:r>
          </a:p>
        </p:txBody>
      </p:sp>
      <p:sp>
        <p:nvSpPr>
          <p:cNvPr id="3" name="Rectangle 2"/>
          <p:cNvSpPr/>
          <p:nvPr/>
        </p:nvSpPr>
        <p:spPr>
          <a:xfrm>
            <a:off x="7610766" y="5597149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Yes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740609" y="5997525"/>
            <a:ext cx="2872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Book Antiqua" panose="0204060205030503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7517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24" y="1577768"/>
            <a:ext cx="10913402" cy="2594880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1341712"/>
              </p:ext>
            </p:extLst>
          </p:nvPr>
        </p:nvGraphicFramePr>
        <p:xfrm>
          <a:off x="2735060" y="4697520"/>
          <a:ext cx="6920030" cy="111252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3460015">
                  <a:extLst>
                    <a:ext uri="{9D8B030D-6E8A-4147-A177-3AD203B41FA5}">
                      <a16:colId xmlns:a16="http://schemas.microsoft.com/office/drawing/2014/main" val="2241688215"/>
                    </a:ext>
                  </a:extLst>
                </a:gridCol>
                <a:gridCol w="3460015">
                  <a:extLst>
                    <a:ext uri="{9D8B030D-6E8A-4147-A177-3AD203B41FA5}">
                      <a16:colId xmlns:a16="http://schemas.microsoft.com/office/drawing/2014/main" val="29235600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Connectivity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Similar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556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Mirror 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r>
                        <a:rPr lang="en-US" dirty="0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772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Superimposable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Wingdings" panose="05000000000000000000" pitchFamily="2" charset="2"/>
                        <a:buNone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019785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7709892" y="5440708"/>
            <a:ext cx="455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47930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96980" y="2670649"/>
            <a:ext cx="8886742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latin typeface="Book Antiqua" panose="02040602050305030304" pitchFamily="18" charset="0"/>
              </a:rPr>
              <a:t>Molecules that are </a:t>
            </a:r>
            <a:r>
              <a:rPr lang="en-US" sz="3200" u="sng" dirty="0">
                <a:solidFill>
                  <a:srgbClr val="00B050"/>
                </a:solidFill>
                <a:latin typeface="Book Antiqua" panose="02040602050305030304" pitchFamily="18" charset="0"/>
              </a:rPr>
              <a:t>not identical </a:t>
            </a:r>
            <a:r>
              <a:rPr lang="en-US" sz="3200" dirty="0">
                <a:latin typeface="Book Antiqua" panose="02040602050305030304" pitchFamily="18" charset="0"/>
              </a:rPr>
              <a:t>to their mirror images are kinds of stereoisomers called </a:t>
            </a:r>
            <a:r>
              <a:rPr lang="en-US" sz="4800" b="1" dirty="0">
                <a:solidFill>
                  <a:srgbClr val="00B050"/>
                </a:solidFill>
                <a:latin typeface="Book Antiqua" panose="02040602050305030304" pitchFamily="18" charset="0"/>
              </a:rPr>
              <a:t>Enantiomers</a:t>
            </a:r>
          </a:p>
          <a:p>
            <a:pPr algn="ctr"/>
            <a:r>
              <a:rPr lang="en-US" sz="2000" b="1" dirty="0">
                <a:latin typeface="Book Antiqua" panose="02040602050305030304" pitchFamily="18" charset="0"/>
              </a:rPr>
              <a:t> </a:t>
            </a:r>
            <a:r>
              <a:rPr lang="en-US" sz="2000" dirty="0">
                <a:latin typeface="Book Antiqua" panose="02040602050305030304" pitchFamily="18" charset="0"/>
              </a:rPr>
              <a:t>(Greek </a:t>
            </a:r>
            <a:r>
              <a:rPr lang="en-US" sz="2000" i="1" dirty="0" err="1">
                <a:latin typeface="Book Antiqua" panose="02040602050305030304" pitchFamily="18" charset="0"/>
              </a:rPr>
              <a:t>enantio</a:t>
            </a:r>
            <a:r>
              <a:rPr lang="en-US" sz="2000" i="1" dirty="0">
                <a:latin typeface="Book Antiqua" panose="02040602050305030304" pitchFamily="18" charset="0"/>
              </a:rPr>
              <a:t>, </a:t>
            </a:r>
            <a:r>
              <a:rPr lang="en-US" sz="2000" dirty="0">
                <a:latin typeface="Book Antiqua" panose="02040602050305030304" pitchFamily="18" charset="0"/>
              </a:rPr>
              <a:t>meaning “opposite”)</a:t>
            </a:r>
          </a:p>
        </p:txBody>
      </p:sp>
    </p:spTree>
    <p:extLst>
      <p:ext uri="{BB962C8B-B14F-4D97-AF65-F5344CB8AC3E}">
        <p14:creationId xmlns:p14="http://schemas.microsoft.com/office/powerpoint/2010/main" val="26657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11"/>
          <a:stretch/>
        </p:blipFill>
        <p:spPr>
          <a:xfrm>
            <a:off x="2288522" y="1560375"/>
            <a:ext cx="3423658" cy="32108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87"/>
          <a:stretch/>
        </p:blipFill>
        <p:spPr>
          <a:xfrm rot="10553979">
            <a:off x="6600989" y="1549455"/>
            <a:ext cx="3446234" cy="3210838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 flipH="1">
            <a:off x="6203245" y="857216"/>
            <a:ext cx="1" cy="4595317"/>
          </a:xfrm>
          <a:prstGeom prst="line">
            <a:avLst/>
          </a:prstGeom>
          <a:ln w="38100">
            <a:solidFill>
              <a:schemeClr val="accent1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78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400</Words>
  <Application>Microsoft Macintosh PowerPoint</Application>
  <PresentationFormat>Widescreen</PresentationFormat>
  <Paragraphs>77</Paragraphs>
  <Slides>38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55" baseType="lpstr">
      <vt:lpstr>Aharoni</vt:lpstr>
      <vt:lpstr>Arial</vt:lpstr>
      <vt:lpstr>Berlin Sans FB</vt:lpstr>
      <vt:lpstr>Berlin Sans FB Demi</vt:lpstr>
      <vt:lpstr>Book Antiqua</vt:lpstr>
      <vt:lpstr>Britannic Bold</vt:lpstr>
      <vt:lpstr>Calibri</vt:lpstr>
      <vt:lpstr>Calibri Light</vt:lpstr>
      <vt:lpstr>Eras Demi ITC</vt:lpstr>
      <vt:lpstr>Garamond</vt:lpstr>
      <vt:lpstr>Haettenschweiler</vt:lpstr>
      <vt:lpstr>Nyala</vt:lpstr>
      <vt:lpstr>Plantagenet Cherokee</vt:lpstr>
      <vt:lpstr>Rockwell</vt:lpstr>
      <vt:lpstr>Tekton Pro Cond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Home</dc:creator>
  <cp:lastModifiedBy>Mahroo Hajimehdi</cp:lastModifiedBy>
  <cp:revision>80</cp:revision>
  <dcterms:created xsi:type="dcterms:W3CDTF">2019-12-01T08:07:26Z</dcterms:created>
  <dcterms:modified xsi:type="dcterms:W3CDTF">2023-09-19T10:30:51Z</dcterms:modified>
</cp:coreProperties>
</file>